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6" r:id="rId2"/>
    <p:sldMasterId id="2147483698" r:id="rId3"/>
  </p:sldMasterIdLst>
  <p:notesMasterIdLst>
    <p:notesMasterId r:id="rId26"/>
  </p:notesMasterIdLst>
  <p:sldIdLst>
    <p:sldId id="256" r:id="rId4"/>
    <p:sldId id="257" r:id="rId5"/>
    <p:sldId id="258" r:id="rId6"/>
    <p:sldId id="267" r:id="rId7"/>
    <p:sldId id="259" r:id="rId8"/>
    <p:sldId id="260" r:id="rId9"/>
    <p:sldId id="261" r:id="rId10"/>
    <p:sldId id="279" r:id="rId11"/>
    <p:sldId id="262" r:id="rId12"/>
    <p:sldId id="268" r:id="rId13"/>
    <p:sldId id="269" r:id="rId14"/>
    <p:sldId id="270" r:id="rId15"/>
    <p:sldId id="271" r:id="rId16"/>
    <p:sldId id="266" r:id="rId17"/>
    <p:sldId id="281" r:id="rId18"/>
    <p:sldId id="276" r:id="rId19"/>
    <p:sldId id="273" r:id="rId20"/>
    <p:sldId id="282" r:id="rId21"/>
    <p:sldId id="277" r:id="rId22"/>
    <p:sldId id="275" r:id="rId23"/>
    <p:sldId id="283" r:id="rId24"/>
    <p:sldId id="278" r:id="rId25"/>
  </p:sldIdLst>
  <p:sldSz cx="9144000" cy="6858000" type="screen4x3"/>
  <p:notesSz cx="6858000" cy="9144000"/>
  <p:custDataLst>
    <p:tags r:id="rId2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VNI-Avo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C864"/>
    <a:srgbClr val="000066"/>
    <a:srgbClr val="D60093"/>
    <a:srgbClr val="FFFF00"/>
    <a:srgbClr val="6600CC"/>
    <a:srgbClr val="003300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66" autoAdjust="0"/>
    <p:restoredTop sz="94660" autoAdjust="0"/>
  </p:normalViewPr>
  <p:slideViewPr>
    <p:cSldViewPr>
      <p:cViewPr>
        <p:scale>
          <a:sx n="53" d="100"/>
          <a:sy n="53" d="100"/>
        </p:scale>
        <p:origin x="-1872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Comic Sans MS" pitchFamily="66" charset="0"/>
              </a:defRPr>
            </a:lvl1pPr>
          </a:lstStyle>
          <a:p>
            <a:pPr>
              <a:defRPr/>
            </a:pPr>
            <a:fld id="{0BFAC133-C68E-41D3-AF40-3B95F3663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0E9E0-DA64-4FC0-83E2-E96F6E700EDA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13E868-F7F1-42F0-95EE-AF541642343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01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A8AD7-6EE1-4322-B35E-5877F83C099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12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D30405-E289-4161-8727-189FEBA48C3B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419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AFB1F3-EFCC-4D4D-BEF6-6ABF28B76F5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30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AEFCA6-1FA9-40D4-BEB0-9B82F033311F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40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814EAA-9950-46F2-87E5-CF87AE2DDFA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450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527E1F-B332-427B-BD86-C103802A0D5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60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E7592D-6F5C-4AC8-8295-9BED4485930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71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09A78-A746-409C-B93B-5D09B42A18C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481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4623CF-3529-4209-82E1-6B6CFA44F48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91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862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2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C05AB9E-8CC2-4416-95EA-38ECEE3E9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84589-FCDF-4A5A-BF61-970821105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2497F-FDAE-4323-83CF-D05F1B2EC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CBA2-674E-47AE-ACA1-4FF77D9B7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0234-1946-4D77-A588-5CD4051BDC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9058-D71A-4392-AC41-427E53FA7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B2A6F-6A06-4D39-8A74-B49935BBC0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5425-7DF0-40D3-82AA-DE7D6E08B7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71C35-A8FF-40AC-9DAB-CF118C87F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37FC6-AEE9-4752-A717-E034242E36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EAF7-4833-4E8D-824A-7D3353E29B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40DB3-D3FA-4DA3-96C8-584759B36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800BB-FCB2-40C2-912C-94D157A4B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D392C-5470-4B68-B6B3-0F20729307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8CA33-ECA6-4F19-904F-933886C3BB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  <p:transition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04B976B-A964-4FDF-A0E2-75BF403AC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B82DB-4967-442A-9B06-DD1C497CE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62B78B8-5F4A-4108-B82F-8D318D8BC3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07F9B-7C2E-4DDA-82B8-550CB8825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DD60637-1078-428D-BDE9-F00565ABF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79316-0FD0-4B26-B8A8-CD16CB67C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BCE5C9D-8914-442D-B830-C0C6B346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B2DF1-B99A-4228-BD49-85CDD7248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1137F46-FFD9-432C-9D29-780606029E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17542-A386-4872-9EA5-78FA01DC9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C7BF4-83CF-455E-9B78-1FAC87450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F80AF-5551-4192-A110-F29A849A3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55B25-D657-4122-9DE4-7EA4EAF2A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B3237-25A9-404F-9768-78ABE0D78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86CEE-3655-4579-8B2F-9A8778CB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A63E8-22B9-4A9F-9D1E-2B63F9E0B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0C7A-DC38-45A0-95AF-8AA6F4091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068DB-AF0E-4F56-89B9-3FBEFA11C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6759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kumimoji="1" lang="en-US" sz="2400" b="0">
              <a:latin typeface="Tahoma" pitchFamily="34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75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759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fld id="{2747EBFD-E855-4E04-A6BC-76A5FDFDD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5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5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59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5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59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5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59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5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59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5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6759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5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+mj-lt"/>
              </a:defRPr>
            </a:lvl1pPr>
          </a:lstStyle>
          <a:p>
            <a:pPr>
              <a:defRPr/>
            </a:pPr>
            <a:fld id="{FA3A9604-FFE6-4368-9FA9-2C0A6256DF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4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7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4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4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4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4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4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4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34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52F76DB-F0C4-4693-AF2E-12E032309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86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9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8.gif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9.xml"/><Relationship Id="rId1" Type="http://schemas.openxmlformats.org/officeDocument/2006/relationships/audio" Target="file:///D:\GA%20DT\HOC%20VAN\HV%2029%20-%20ia\Tieng%20chao%20theo%20em.WAV" TargetMode="External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slide" Target="slide14.xml"/><Relationship Id="rId3" Type="http://schemas.openxmlformats.org/officeDocument/2006/relationships/slide" Target="slide9.xml"/><Relationship Id="rId7" Type="http://schemas.openxmlformats.org/officeDocument/2006/relationships/slide" Target="slide13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2.xml"/><Relationship Id="rId11" Type="http://schemas.openxmlformats.org/officeDocument/2006/relationships/image" Target="../media/image20.png"/><Relationship Id="rId5" Type="http://schemas.openxmlformats.org/officeDocument/2006/relationships/slide" Target="slide11.xml"/><Relationship Id="rId10" Type="http://schemas.openxmlformats.org/officeDocument/2006/relationships/image" Target="../media/image19.png"/><Relationship Id="rId4" Type="http://schemas.openxmlformats.org/officeDocument/2006/relationships/slide" Target="slide10.xml"/><Relationship Id="rId9" Type="http://schemas.openxmlformats.org/officeDocument/2006/relationships/image" Target="../media/image18.png"/><Relationship Id="rId1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WordArt 6"/>
          <p:cNvSpPr>
            <a:spLocks noChangeArrowheads="1" noChangeShapeType="1" noTextEdit="1"/>
          </p:cNvSpPr>
          <p:nvPr/>
        </p:nvSpPr>
        <p:spPr bwMode="auto">
          <a:xfrm>
            <a:off x="1066800" y="381000"/>
            <a:ext cx="71628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en-US" sz="36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Môn: Học vần</a:t>
            </a:r>
          </a:p>
        </p:txBody>
      </p:sp>
      <p:pic>
        <p:nvPicPr>
          <p:cNvPr id="46087" name="Picture 7" descr="BeVaHong 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000500"/>
            <a:ext cx="19145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3048000"/>
            <a:ext cx="7772400" cy="1752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: </a:t>
            </a:r>
            <a:r>
              <a:rPr lang="en-US" sz="44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ia</a:t>
            </a:r>
            <a:r>
              <a:rPr lang="en-US" sz="4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VNI-Brush"/>
              </a:rPr>
              <a:t/>
            </a:r>
            <a:br>
              <a:rPr lang="en-US" sz="44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VNI-Brush"/>
              </a:rPr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46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5000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Picture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762000"/>
            <a:ext cx="28416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1" name="Picture 5" descr="Picture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0"/>
            <a:ext cx="26447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2" name="Line 6"/>
          <p:cNvSpPr>
            <a:spLocks noChangeShapeType="1"/>
          </p:cNvSpPr>
          <p:nvPr/>
        </p:nvSpPr>
        <p:spPr bwMode="auto">
          <a:xfrm flipV="1">
            <a:off x="2743200" y="3124200"/>
            <a:ext cx="2590800" cy="9906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304800"/>
            <a:ext cx="4475163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icture6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1385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T061a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13" y="1409700"/>
            <a:ext cx="6529387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1" i="1" dirty="0" smtClean="0">
                <a:solidFill>
                  <a:srgbClr val="000066"/>
                </a:solidFill>
                <a:latin typeface="+mn-lt"/>
              </a:rPr>
              <a:t>Trò chơi: Từ có vần ia?</a:t>
            </a:r>
            <a:br>
              <a:rPr lang="en-US" sz="4000" b="1" i="1" dirty="0" smtClean="0">
                <a:solidFill>
                  <a:srgbClr val="000066"/>
                </a:solidFill>
                <a:latin typeface="+mn-lt"/>
              </a:rPr>
            </a:br>
            <a:endParaRPr lang="en-US" sz="4000" b="1" dirty="0" smtClean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9600" y="1066800"/>
            <a:ext cx="8001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Ngày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kia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,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mai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đỏ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,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đỏ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tía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,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cái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đĩa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,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hai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tai,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chia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sz="4400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quà</a:t>
            </a:r>
            <a:r>
              <a:rPr lang="en-US" sz="4400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4038600" y="4267200"/>
            <a:ext cx="838200" cy="838200"/>
          </a:xfrm>
          <a:prstGeom prst="ellipse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latin typeface="VNI-Avo" pitchFamily="2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 rot="2034475">
            <a:off x="2184400" y="3098800"/>
            <a:ext cx="2362200" cy="14239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1584149">
            <a:off x="4178300" y="4837113"/>
            <a:ext cx="2590800" cy="137795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rot="19629516">
            <a:off x="2084388" y="4857750"/>
            <a:ext cx="2362200" cy="12461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 rot="19723432">
            <a:off x="4181475" y="3286125"/>
            <a:ext cx="2438400" cy="1235075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4600" y="3581400"/>
            <a:ext cx="18700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Ngày</a:t>
            </a:r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kia</a:t>
            </a:r>
            <a:endParaRPr lang="en-US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2000" y="5181600"/>
            <a:ext cx="184467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chia</a:t>
            </a:r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quà</a:t>
            </a:r>
            <a:endParaRPr lang="en-US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4600" y="5257800"/>
            <a:ext cx="127635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đỏ</a:t>
            </a:r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tía</a:t>
            </a:r>
            <a:endParaRPr lang="en-US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4400" y="3581400"/>
            <a:ext cx="145891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cái</a:t>
            </a:r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đĩa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157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500"/>
                                        <p:tgtEl>
                                          <p:spTgt spid="115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6" grpId="0"/>
      <p:bldP spid="115716" grpId="1"/>
      <p:bldP spid="7" grpId="0"/>
      <p:bldP spid="8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Tiết  2</a:t>
            </a:r>
            <a:br>
              <a:rPr lang="en-US" smtClean="0"/>
            </a:br>
            <a:endParaRPr lang="en-US" smtClean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914400" y="3657600"/>
            <a:ext cx="2590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tôø bia</a:t>
            </a:r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838200" y="4953000"/>
            <a:ext cx="3429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laù mia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953000" y="3810000"/>
            <a:ext cx="2971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væa heø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029200" y="5105400"/>
            <a:ext cx="2514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tæa laù</a:t>
            </a:r>
          </a:p>
        </p:txBody>
      </p:sp>
      <p:sp>
        <p:nvSpPr>
          <p:cNvPr id="32774" name="Text Box 6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60625" y="3657600"/>
            <a:ext cx="106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</a:rPr>
              <a:t>ia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532063" y="4953000"/>
            <a:ext cx="91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</a:rPr>
              <a:t>ia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5392738" y="3827463"/>
            <a:ext cx="91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</a:rPr>
              <a:t>ia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5346700" y="5105400"/>
            <a:ext cx="121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</a:rPr>
              <a:t>ia</a:t>
            </a:r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title"/>
          </p:nvPr>
        </p:nvSpPr>
        <p:spPr>
          <a:xfrm>
            <a:off x="3657600" y="579438"/>
            <a:ext cx="4953000" cy="2925762"/>
          </a:xfrm>
        </p:spPr>
        <p:txBody>
          <a:bodyPr/>
          <a:lstStyle/>
          <a:p>
            <a:pPr eaLnBrk="1" hangingPunct="1"/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             ia</a:t>
            </a:r>
            <a:b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            </a:t>
            </a:r>
            <a:r>
              <a:rPr lang="en-US" sz="4600" b="1" smtClean="0">
                <a:solidFill>
                  <a:srgbClr val="0000FF"/>
                </a:solidFill>
                <a:latin typeface="VNI-Avo" pitchFamily="2" charset="0"/>
              </a:rPr>
              <a:t>t</a:t>
            </a:r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ía</a:t>
            </a:r>
            <a:b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        </a:t>
            </a:r>
            <a:r>
              <a:rPr lang="en-US" sz="4600" b="1" smtClean="0">
                <a:solidFill>
                  <a:srgbClr val="0000FF"/>
                </a:solidFill>
                <a:latin typeface="VNI-Avo" pitchFamily="2" charset="0"/>
              </a:rPr>
              <a:t>laù tía toâ</a:t>
            </a:r>
            <a:br>
              <a:rPr lang="en-US" sz="4600" b="1" smtClean="0">
                <a:solidFill>
                  <a:srgbClr val="0000FF"/>
                </a:solidFill>
                <a:latin typeface="VNI-Avo" pitchFamily="2" charset="0"/>
              </a:rPr>
            </a:br>
            <a:endParaRPr lang="en-US" sz="4600" b="1" smtClean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32779" name="Picture 11" descr="T060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609600"/>
            <a:ext cx="27273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2433638" y="34893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`</a:t>
            </a: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 rot="-5400000">
            <a:off x="2868613" y="4605337"/>
            <a:ext cx="4508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`</a:t>
            </a:r>
          </a:p>
        </p:txBody>
      </p:sp>
      <p:pic>
        <p:nvPicPr>
          <p:cNvPr id="32782" name="Picture 19" descr="Picture2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80375" y="4800600"/>
            <a:ext cx="10636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ictur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5410200"/>
            <a:ext cx="84582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+mn-lt"/>
              </a:rPr>
              <a:t>Bé Hà  nhổ cỏ,  chị Kha tỉa lá</a:t>
            </a:r>
          </a:p>
        </p:txBody>
      </p:sp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 rot="10800000">
            <a:off x="7072313" y="6019800"/>
            <a:ext cx="395287" cy="0"/>
          </a:xfrm>
          <a:prstGeom prst="line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914400" y="3581400"/>
            <a:ext cx="4419600" cy="1139825"/>
          </a:xfrm>
        </p:spPr>
        <p:txBody>
          <a:bodyPr/>
          <a:lstStyle/>
          <a:p>
            <a:r>
              <a:rPr lang="en-US" smtClean="0"/>
              <a:t>Nghỉ giữa tiết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914400" y="685800"/>
            <a:ext cx="441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defRPr/>
            </a:pPr>
            <a:endParaRPr lang="en-US" sz="4200" b="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i="1" u="sng" smtClean="0"/>
              <a:t>Em viết</a:t>
            </a:r>
            <a:endParaRPr lang="en-US" sz="6600" b="1" i="1" u="sng" dirty="0" smtClean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Commerce" pitchFamily="2" charset="0"/>
            </a:endParaRPr>
          </a:p>
        </p:txBody>
      </p:sp>
      <p:pic>
        <p:nvPicPr>
          <p:cNvPr id="138257" name="Picture 17" descr="Picture be hoc ba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3124200"/>
            <a:ext cx="24098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/>
          <a:srcRect l="34775" t="31624" r="31731" b="32265"/>
          <a:stretch>
            <a:fillRect/>
          </a:stretch>
        </p:blipFill>
        <p:spPr bwMode="auto">
          <a:xfrm>
            <a:off x="895350" y="1458913"/>
            <a:ext cx="1990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/>
          <a:srcRect l="26762" t="18590" r="12981" b="45299"/>
          <a:stretch>
            <a:fillRect/>
          </a:stretch>
        </p:blipFill>
        <p:spPr bwMode="auto">
          <a:xfrm>
            <a:off x="2895600" y="1447800"/>
            <a:ext cx="35814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FF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6870700" cy="1219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u="sng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NI-Avo" pitchFamily="2" charset="0"/>
              </a:rPr>
              <a:t>Chöõ thöôøng - Chöõ hoa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vi-VN" sz="5400" b="1" smtClean="0">
                <a:solidFill>
                  <a:srgbClr val="C00000"/>
                </a:solidFill>
              </a:rPr>
              <a:t>a ă â b c d đ e ê g h i k l m n o ô ơ p q r s t u ư v x y</a:t>
            </a:r>
          </a:p>
          <a:p>
            <a:pPr eaLnBrk="1" hangingPunct="1"/>
            <a:r>
              <a:rPr lang="vi-VN" sz="5400" b="1" smtClean="0"/>
              <a:t>A Ă Â B C D Đ E Ê G H I K L M N O Ô Ơ P Q R S T U Ư V X Y</a:t>
            </a:r>
          </a:p>
          <a:p>
            <a:pPr eaLnBrk="1" hangingPunct="1">
              <a:buFontTx/>
              <a:buNone/>
            </a:pPr>
            <a:endParaRPr lang="en-US" sz="5400" b="1" smtClean="0">
              <a:solidFill>
                <a:srgbClr val="FF0000"/>
              </a:solidFill>
              <a:latin typeface="VNI-Helve" pitchFamily="2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Rectangle 4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 err="1" smtClean="0"/>
              <a:t>Luyện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nói</a:t>
            </a:r>
            <a:r>
              <a:rPr lang="en-US" sz="6600" b="1" dirty="0" smtClean="0"/>
              <a:t>: </a:t>
            </a:r>
            <a:r>
              <a:rPr lang="en-US" sz="6600" b="1" dirty="0" err="1" smtClean="0"/>
              <a:t>Chia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quà</a:t>
            </a:r>
            <a:endParaRPr lang="en-US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6867" name="Picture 5" descr="T06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905000"/>
            <a:ext cx="4851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Luyện đọc sgk/60-61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277813"/>
            <a:ext cx="6477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vi-VN" b="1" i="1" dirty="0" smtClean="0"/>
              <a:t>Trò chơi</a:t>
            </a:r>
            <a:r>
              <a:rPr lang="en-US" b="1" i="1" dirty="0" smtClean="0"/>
              <a:t>: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Univer" pitchFamily="2" charset="0"/>
              </a:rPr>
              <a:t>Tìm tieáng töø coù vaàn ia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3600" y="1600200"/>
            <a:ext cx="7010400" cy="2667000"/>
          </a:xfrm>
        </p:spPr>
        <p:txBody>
          <a:bodyPr/>
          <a:lstStyle/>
          <a:p>
            <a:pPr lvl="4" algn="ctr" eaLnBrk="1" hangingPunct="1">
              <a:buFont typeface="Wingdings" pitchFamily="2" charset="2"/>
              <a:buNone/>
              <a:defRPr/>
            </a:pPr>
            <a:r>
              <a:rPr lang="en-US" sz="44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Daën</a:t>
            </a:r>
            <a:r>
              <a:rPr lang="en-US" sz="44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 </a:t>
            </a:r>
            <a:r>
              <a:rPr lang="en-US" sz="4400" b="1" u="sng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doø</a:t>
            </a:r>
            <a:endParaRPr lang="en-US" sz="4400" dirty="0" smtClean="0">
              <a:solidFill>
                <a:srgbClr val="0000FF"/>
              </a:solidFill>
              <a:latin typeface="VNI-Avo" pitchFamily="2" charset="0"/>
            </a:endParaRPr>
          </a:p>
          <a:p>
            <a:pPr lvl="4" eaLnBrk="1" hangingPunct="1">
              <a:buFont typeface="Wingdings" pitchFamily="2" charset="2"/>
              <a:buNone/>
              <a:defRPr/>
            </a:pPr>
            <a:r>
              <a:rPr lang="en-US" sz="4400" dirty="0" err="1" smtClean="0">
                <a:solidFill>
                  <a:srgbClr val="0000FF"/>
                </a:solidFill>
                <a:latin typeface="VNI-Avo" pitchFamily="2" charset="0"/>
              </a:rPr>
              <a:t>Ñoïc</a:t>
            </a:r>
            <a:r>
              <a:rPr lang="en-US" sz="44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VNI-Avo" pitchFamily="2" charset="0"/>
              </a:rPr>
              <a:t>baøi</a:t>
            </a:r>
            <a:r>
              <a:rPr lang="en-US" sz="4400" dirty="0" smtClean="0">
                <a:solidFill>
                  <a:srgbClr val="0000FF"/>
                </a:solidFill>
                <a:latin typeface="VNI-Avo" pitchFamily="2" charset="0"/>
              </a:rPr>
              <a:t> 29.</a:t>
            </a:r>
          </a:p>
          <a:p>
            <a:pPr lvl="4" eaLnBrk="1" hangingPunct="1">
              <a:buFont typeface="Wingdings" pitchFamily="2" charset="2"/>
              <a:buNone/>
              <a:defRPr/>
            </a:pPr>
            <a:r>
              <a:rPr lang="en-US" sz="4400" dirty="0" err="1" smtClean="0">
                <a:solidFill>
                  <a:srgbClr val="0000FF"/>
                </a:solidFill>
                <a:latin typeface="VNI-Avo" pitchFamily="2" charset="0"/>
              </a:rPr>
              <a:t>Xem</a:t>
            </a:r>
            <a:r>
              <a:rPr lang="en-US" sz="4400" dirty="0" smtClean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VNI-Avo" pitchFamily="2" charset="0"/>
              </a:rPr>
              <a:t>baøi</a:t>
            </a:r>
            <a:r>
              <a:rPr lang="en-US" sz="4400" dirty="0" smtClean="0">
                <a:solidFill>
                  <a:srgbClr val="0000FF"/>
                </a:solidFill>
                <a:latin typeface="VNI-Avo" pitchFamily="2" charset="0"/>
              </a:rPr>
              <a:t> 30: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ua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vo" pitchFamily="2" charset="0"/>
              </a:rPr>
              <a:t>öa</a:t>
            </a:r>
            <a:endParaRPr lang="en-US" sz="4400" dirty="0" smtClean="0">
              <a:solidFill>
                <a:srgbClr val="0000FF"/>
              </a:solidFill>
              <a:latin typeface="VNI-Avo" pitchFamily="2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2514600" y="4038600"/>
            <a:ext cx="6629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Chúc các con vui vẻ và học tốt</a:t>
            </a:r>
          </a:p>
        </p:txBody>
      </p:sp>
      <p:pic>
        <p:nvPicPr>
          <p:cNvPr id="141317" name="Picture 5" descr="LILA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25" y="5257800"/>
            <a:ext cx="1857375" cy="1600200"/>
          </a:xfrm>
          <a:prstGeom prst="rect">
            <a:avLst/>
          </a:prstGeom>
          <a:noFill/>
          <a:effectLst>
            <a:outerShdw dist="35921" dir="2700000" algn="ctr" rotWithShape="0">
              <a:srgbClr val="00FFFF"/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413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"/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u troi x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141314" grpId="1"/>
      <p:bldP spid="141315" grpId="0" build="p"/>
      <p:bldP spid="141315" grpId="1" build="p"/>
      <p:bldP spid="1413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CCFF66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32766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b="1" smtClean="0">
                <a:solidFill>
                  <a:srgbClr val="0000CC"/>
                </a:solidFill>
                <a:latin typeface="VNI-Avo" pitchFamily="2" charset="0"/>
              </a:rPr>
              <a:t> 	</a:t>
            </a:r>
            <a:r>
              <a:rPr lang="en-US" sz="4400" b="1" smtClean="0">
                <a:solidFill>
                  <a:srgbClr val="0000CC"/>
                </a:solidFill>
                <a:latin typeface="VNI-Avo" pitchFamily="2" charset="0"/>
              </a:rPr>
              <a:t>Boá meï cho beù vaø chò Kha ñi nghæ heø ôû Sa Pa.</a:t>
            </a:r>
            <a:r>
              <a:rPr lang="en-US" b="1" smtClean="0">
                <a:solidFill>
                  <a:srgbClr val="0000CC"/>
                </a:solidFill>
                <a:latin typeface="VNI-Avo" pitchFamily="2" charset="0"/>
              </a:rPr>
              <a:t/>
            </a:r>
            <a:br>
              <a:rPr lang="en-US" b="1" smtClean="0">
                <a:solidFill>
                  <a:srgbClr val="0000CC"/>
                </a:solidFill>
                <a:latin typeface="VNI-Avo" pitchFamily="2" charset="0"/>
              </a:rPr>
            </a:br>
            <a:r>
              <a:rPr lang="en-US" b="1" smtClean="0">
                <a:solidFill>
                  <a:srgbClr val="0000CC"/>
                </a:solidFill>
                <a:latin typeface="VNI-Avo" pitchFamily="2" charset="0"/>
              </a:rPr>
              <a:t> 	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152400" y="1828800"/>
            <a:ext cx="8839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l" eaLnBrk="1" hangingPunct="1">
              <a:buFont typeface="Wingdings" pitchFamily="2" charset="2"/>
              <a:buNone/>
            </a:pPr>
            <a:r>
              <a:rPr lang="en-US" sz="4400">
                <a:solidFill>
                  <a:srgbClr val="0000CC"/>
                </a:solidFill>
              </a:rPr>
              <a:t>	Queâ beù Haø coù ñuû thöù quaû: kheá, ñu ñuû, nho, leâ…...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tx2"/>
            </a:gs>
            <a:gs pos="100000">
              <a:schemeClr val="accent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" y="304800"/>
            <a:ext cx="1204913" cy="1600200"/>
            <a:chOff x="192" y="192"/>
            <a:chExt cx="759" cy="1008"/>
          </a:xfrm>
        </p:grpSpPr>
        <p:pic>
          <p:nvPicPr>
            <p:cNvPr id="20508" name="Picture 5" descr="SWIRL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68" y="316"/>
              <a:ext cx="1008" cy="7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9" name="Text Box 6"/>
            <p:cNvSpPr txBox="1">
              <a:spLocks noChangeArrowheads="1"/>
            </p:cNvSpPr>
            <p:nvPr/>
          </p:nvSpPr>
          <p:spPr bwMode="auto">
            <a:xfrm>
              <a:off x="288" y="288"/>
              <a:ext cx="52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0000FF"/>
                  </a:solidFill>
                </a:rPr>
                <a:t>a</a:t>
              </a:r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681288" y="1077913"/>
            <a:ext cx="1400175" cy="1741487"/>
            <a:chOff x="1689" y="679"/>
            <a:chExt cx="882" cy="1097"/>
          </a:xfrm>
        </p:grpSpPr>
        <p:pic>
          <p:nvPicPr>
            <p:cNvPr id="20506" name="Picture 9" descr="BLOSSOM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1581" y="787"/>
              <a:ext cx="1097" cy="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7" name="Text Box 10"/>
            <p:cNvSpPr txBox="1">
              <a:spLocks noChangeArrowheads="1"/>
            </p:cNvSpPr>
            <p:nvPr/>
          </p:nvSpPr>
          <p:spPr bwMode="auto">
            <a:xfrm>
              <a:off x="1872" y="768"/>
              <a:ext cx="432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FF0066"/>
                  </a:solidFill>
                </a:rPr>
                <a:t>o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4724400" y="2743200"/>
            <a:ext cx="1371600" cy="1676400"/>
            <a:chOff x="2976" y="1728"/>
            <a:chExt cx="864" cy="1056"/>
          </a:xfrm>
        </p:grpSpPr>
        <p:pic>
          <p:nvPicPr>
            <p:cNvPr id="20504" name="Picture 12" descr="CIRCUI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2851" y="1853"/>
              <a:ext cx="1056" cy="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5" name="Text Box 13"/>
            <p:cNvSpPr txBox="1">
              <a:spLocks noChangeArrowheads="1"/>
            </p:cNvSpPr>
            <p:nvPr/>
          </p:nvSpPr>
          <p:spPr bwMode="auto">
            <a:xfrm>
              <a:off x="2976" y="1872"/>
              <a:ext cx="864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000066"/>
                  </a:solidFill>
                </a:rPr>
                <a:t>oâ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858000" y="4876800"/>
            <a:ext cx="1341438" cy="1676400"/>
            <a:chOff x="4320" y="3072"/>
            <a:chExt cx="845" cy="1056"/>
          </a:xfrm>
        </p:grpSpPr>
        <p:pic>
          <p:nvPicPr>
            <p:cNvPr id="20502" name="Picture 15" descr="CNTRYSID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4215" y="3177"/>
              <a:ext cx="1056" cy="8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3" name="Text Box 16"/>
            <p:cNvSpPr txBox="1">
              <a:spLocks noChangeArrowheads="1"/>
            </p:cNvSpPr>
            <p:nvPr/>
          </p:nvSpPr>
          <p:spPr bwMode="auto">
            <a:xfrm>
              <a:off x="4512" y="3168"/>
              <a:ext cx="432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chemeClr val="folHlink"/>
                  </a:solidFill>
                </a:rPr>
                <a:t>ô</a:t>
              </a: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228600" y="2286000"/>
            <a:ext cx="1158875" cy="1447800"/>
            <a:chOff x="144" y="1440"/>
            <a:chExt cx="730" cy="912"/>
          </a:xfrm>
        </p:grpSpPr>
        <p:pic>
          <p:nvPicPr>
            <p:cNvPr id="20500" name="Picture 18" descr="GEOMETR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53" y="1531"/>
              <a:ext cx="912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1" name="Text Box 19"/>
            <p:cNvSpPr txBox="1">
              <a:spLocks noChangeArrowheads="1"/>
            </p:cNvSpPr>
            <p:nvPr/>
          </p:nvSpPr>
          <p:spPr bwMode="auto">
            <a:xfrm>
              <a:off x="288" y="1440"/>
              <a:ext cx="384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003300"/>
                  </a:solidFill>
                </a:rPr>
                <a:t>e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6248400" y="533400"/>
            <a:ext cx="1295400" cy="1600200"/>
            <a:chOff x="3936" y="336"/>
            <a:chExt cx="816" cy="1008"/>
          </a:xfrm>
        </p:grpSpPr>
        <p:pic>
          <p:nvPicPr>
            <p:cNvPr id="20498" name="Picture 20" descr="GREENTRI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-5400000">
              <a:off x="3823" y="449"/>
              <a:ext cx="1008" cy="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9" name="Text Box 21"/>
            <p:cNvSpPr txBox="1">
              <a:spLocks noChangeArrowheads="1"/>
            </p:cNvSpPr>
            <p:nvPr/>
          </p:nvSpPr>
          <p:spPr bwMode="auto">
            <a:xfrm>
              <a:off x="3936" y="432"/>
              <a:ext cx="81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6600CC"/>
                  </a:solidFill>
                </a:rPr>
                <a:t>eâ</a:t>
              </a: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2209800" y="3581400"/>
            <a:ext cx="1293813" cy="1663700"/>
            <a:chOff x="1392" y="2256"/>
            <a:chExt cx="815" cy="1048"/>
          </a:xfrm>
        </p:grpSpPr>
        <p:pic>
          <p:nvPicPr>
            <p:cNvPr id="20496" name="Picture 24" descr="PINCSHN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 rot="-5400000">
              <a:off x="1276" y="2372"/>
              <a:ext cx="1048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7" name="Text Box 25"/>
            <p:cNvSpPr txBox="1">
              <a:spLocks noChangeArrowheads="1"/>
            </p:cNvSpPr>
            <p:nvPr/>
          </p:nvSpPr>
          <p:spPr bwMode="auto">
            <a:xfrm>
              <a:off x="1632" y="2352"/>
              <a:ext cx="384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EAB906"/>
                  </a:solidFill>
                </a:rPr>
                <a:t>i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7053263" y="2667000"/>
            <a:ext cx="1328737" cy="1676400"/>
            <a:chOff x="4443" y="1680"/>
            <a:chExt cx="837" cy="1056"/>
          </a:xfrm>
        </p:grpSpPr>
        <p:pic>
          <p:nvPicPr>
            <p:cNvPr id="20494" name="Picture 30" descr="2RIBBO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 rot="-5400000">
              <a:off x="4334" y="1789"/>
              <a:ext cx="1056" cy="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5" name="Text Box 31"/>
            <p:cNvSpPr txBox="1">
              <a:spLocks noChangeArrowheads="1"/>
            </p:cNvSpPr>
            <p:nvPr/>
          </p:nvSpPr>
          <p:spPr bwMode="auto">
            <a:xfrm>
              <a:off x="4560" y="1824"/>
              <a:ext cx="624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D60093"/>
                  </a:solidFill>
                </a:rPr>
                <a:t>u</a:t>
              </a: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3962400" y="4724400"/>
            <a:ext cx="1290638" cy="1663700"/>
            <a:chOff x="2496" y="2976"/>
            <a:chExt cx="813" cy="1048"/>
          </a:xfrm>
        </p:grpSpPr>
        <p:pic>
          <p:nvPicPr>
            <p:cNvPr id="20492" name="Picture 33" descr="BLUEBOX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2379" y="3093"/>
              <a:ext cx="1048" cy="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3" name="Text Box 34"/>
            <p:cNvSpPr txBox="1">
              <a:spLocks noChangeArrowheads="1"/>
            </p:cNvSpPr>
            <p:nvPr/>
          </p:nvSpPr>
          <p:spPr bwMode="auto">
            <a:xfrm>
              <a:off x="2640" y="3072"/>
              <a:ext cx="48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7200">
                  <a:solidFill>
                    <a:srgbClr val="00C864"/>
                  </a:solidFill>
                </a:rPr>
                <a:t>ö</a:t>
              </a:r>
            </a:p>
          </p:txBody>
        </p:sp>
      </p:grpSp>
      <p:pic>
        <p:nvPicPr>
          <p:cNvPr id="122917" name="Tieng chao theo em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610600" y="63246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122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3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4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000"/>
                            </p:stCondLst>
                            <p:childTnLst>
                              <p:par>
                                <p:cTn id="6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6000"/>
                            </p:stCondLst>
                            <p:childTnLst>
                              <p:par>
                                <p:cTn id="6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9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4000"/>
                            </p:stCondLst>
                            <p:childTnLst>
                              <p:par>
                                <p:cTn id="74" presetID="21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7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6000"/>
                            </p:stCondLst>
                            <p:childTnLst>
                              <p:par>
                                <p:cTn id="7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1000"/>
                            </p:stCondLst>
                            <p:childTnLst>
                              <p:par>
                                <p:cTn id="8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2000"/>
                            </p:stCondLst>
                            <p:childTnLst>
                              <p:par>
                                <p:cTn id="9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4000"/>
                            </p:stCondLst>
                            <p:childTnLst>
                              <p:par>
                                <p:cTn id="9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0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99CC"/>
            </a:gs>
            <a:gs pos="50000">
              <a:schemeClr val="bg1"/>
            </a:gs>
            <a:gs pos="100000">
              <a:srgbClr val="FF99C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2057400" y="214313"/>
            <a:ext cx="4800600" cy="14620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Palatin" pitchFamily="2" charset="0"/>
              </a:rPr>
              <a:t>Baøi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Helve" pitchFamily="2" charset="0"/>
              </a:rPr>
              <a:t>29</a:t>
            </a:r>
          </a:p>
        </p:txBody>
      </p:sp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1143000" y="3124200"/>
            <a:ext cx="7086600" cy="9572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49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hlink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VNI-Avo"/>
              </a:rPr>
              <a:t>Vaàn ia</a:t>
            </a:r>
          </a:p>
        </p:txBody>
      </p:sp>
      <p:pic>
        <p:nvPicPr>
          <p:cNvPr id="58375" name="Picture 7" descr="la tia 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3962400"/>
            <a:ext cx="3505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/>
      <p:bldP spid="583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3" name="Picture 7" descr="T060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76400"/>
            <a:ext cx="396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5867400" y="1371600"/>
            <a:ext cx="1295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hlink"/>
                </a:solidFill>
              </a:rPr>
              <a:t>i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5638800" y="2514600"/>
            <a:ext cx="121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6172200" y="2514600"/>
            <a:ext cx="121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hlink"/>
                </a:solidFill>
              </a:rPr>
              <a:t>ia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4419600" y="3886200"/>
            <a:ext cx="4191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CC"/>
                </a:solidFill>
              </a:rPr>
              <a:t>laù tía toâ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 rot="5400000">
            <a:off x="6165057" y="2202656"/>
            <a:ext cx="531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`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48400" y="1362075"/>
            <a:ext cx="1295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chemeClr val="hlink"/>
                </a:solidFill>
              </a:rPr>
              <a:t>a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706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0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0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0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70" decel="100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70" decel="100000"/>
                                        <p:tgtEl>
                                          <p:spTgt spid="706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65" grpId="0"/>
      <p:bldP spid="70666" grpId="0"/>
      <p:bldP spid="70667" grpId="0"/>
      <p:bldP spid="7066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7" name="AutoShape 15"/>
          <p:cNvSpPr>
            <a:spLocks noChangeArrowheads="1"/>
          </p:cNvSpPr>
          <p:nvPr/>
        </p:nvSpPr>
        <p:spPr bwMode="auto">
          <a:xfrm>
            <a:off x="914400" y="0"/>
            <a:ext cx="7848600" cy="1905000"/>
          </a:xfrm>
          <a:prstGeom prst="irregularSeal1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title"/>
          </p:nvPr>
        </p:nvSpPr>
        <p:spPr>
          <a:xfrm>
            <a:off x="1150938" y="-152400"/>
            <a:ext cx="7793037" cy="1600200"/>
          </a:xfrm>
        </p:spPr>
        <p:txBody>
          <a:bodyPr/>
          <a:lstStyle/>
          <a:p>
            <a:pPr algn="ctr" eaLnBrk="1" hangingPunct="1"/>
            <a:r>
              <a:rPr lang="en-US" smtClean="0"/>
              <a:t>Em viết</a:t>
            </a:r>
            <a:endParaRPr lang="en-US" smtClean="0">
              <a:solidFill>
                <a:srgbClr val="660066"/>
              </a:solidFill>
              <a:latin typeface="VNI-Ariston" pitchFamily="2" charset="0"/>
            </a:endParaRPr>
          </a:p>
        </p:txBody>
      </p:sp>
      <p:pic>
        <p:nvPicPr>
          <p:cNvPr id="74781" name="Picture 1"/>
          <p:cNvPicPr>
            <a:picLocks noChangeAspect="1" noChangeArrowheads="1"/>
          </p:cNvPicPr>
          <p:nvPr/>
        </p:nvPicPr>
        <p:blipFill>
          <a:blip r:embed="rId3"/>
          <a:srcRect l="34775" t="31624" r="31731" b="32265"/>
          <a:stretch>
            <a:fillRect/>
          </a:stretch>
        </p:blipFill>
        <p:spPr bwMode="auto">
          <a:xfrm>
            <a:off x="895350" y="3135313"/>
            <a:ext cx="19907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80" name="Picture 4"/>
          <p:cNvPicPr>
            <a:picLocks noChangeAspect="1" noChangeArrowheads="1"/>
          </p:cNvPicPr>
          <p:nvPr/>
        </p:nvPicPr>
        <p:blipFill>
          <a:blip r:embed="rId4"/>
          <a:srcRect l="26762" t="18590" r="12981" b="45299"/>
          <a:stretch>
            <a:fillRect/>
          </a:stretch>
        </p:blipFill>
        <p:spPr bwMode="auto">
          <a:xfrm>
            <a:off x="2895600" y="3124200"/>
            <a:ext cx="35814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3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74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7" grpId="0" animBg="1" autoUpdateAnimBg="0"/>
      <p:bldP spid="7475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Nghỉ giữa giờ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914400" y="3657600"/>
            <a:ext cx="2590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tôø bia</a:t>
            </a: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838200" y="4953000"/>
            <a:ext cx="3429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laù mia</a:t>
            </a:r>
          </a:p>
        </p:txBody>
      </p:sp>
      <p:sp>
        <p:nvSpPr>
          <p:cNvPr id="77830" name="Text Box 6"/>
          <p:cNvSpPr txBox="1">
            <a:spLocks noChangeArrowheads="1"/>
          </p:cNvSpPr>
          <p:nvPr/>
        </p:nvSpPr>
        <p:spPr bwMode="auto">
          <a:xfrm>
            <a:off x="4953000" y="3810000"/>
            <a:ext cx="2971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væa heø</a:t>
            </a:r>
          </a:p>
        </p:txBody>
      </p:sp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5029200" y="5105400"/>
            <a:ext cx="2514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tæa laù</a:t>
            </a:r>
          </a:p>
        </p:txBody>
      </p:sp>
      <p:sp>
        <p:nvSpPr>
          <p:cNvPr id="77832" name="Text Box 8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2454275" y="3657600"/>
            <a:ext cx="1066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chemeClr val="bg1"/>
                </a:solidFill>
                <a:hlinkClick r:id="rId4" action="ppaction://hlinksldjump"/>
              </a:rPr>
              <a:t>ia</a:t>
            </a:r>
            <a:endParaRPr lang="en-US" sz="6000">
              <a:solidFill>
                <a:schemeClr val="bg1"/>
              </a:solidFill>
            </a:endParaRPr>
          </a:p>
        </p:txBody>
      </p:sp>
      <p:sp>
        <p:nvSpPr>
          <p:cNvPr id="77833" name="Text Box 9"/>
          <p:cNvSpPr txBox="1">
            <a:spLocks noChangeArrowheads="1"/>
          </p:cNvSpPr>
          <p:nvPr/>
        </p:nvSpPr>
        <p:spPr bwMode="auto">
          <a:xfrm>
            <a:off x="2517775" y="4953000"/>
            <a:ext cx="91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  <a:hlinkClick r:id="rId5" action="ppaction://hlinksldjump"/>
              </a:rPr>
              <a:t>ia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5400675" y="3810000"/>
            <a:ext cx="91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  <a:hlinkClick r:id="rId6" action="ppaction://hlinksldjump"/>
              </a:rPr>
              <a:t>ia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77835" name="Text Box 11"/>
          <p:cNvSpPr txBox="1">
            <a:spLocks noChangeArrowheads="1"/>
          </p:cNvSpPr>
          <p:nvPr/>
        </p:nvSpPr>
        <p:spPr bwMode="auto">
          <a:xfrm>
            <a:off x="5343525" y="5105400"/>
            <a:ext cx="1219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6000">
                <a:solidFill>
                  <a:srgbClr val="FF0000"/>
                </a:solidFill>
                <a:hlinkClick r:id="rId7" action="ppaction://hlinksldjump"/>
              </a:rPr>
              <a:t>ia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25610" name="Rectangle 13"/>
          <p:cNvSpPr>
            <a:spLocks noGrp="1" noChangeArrowheads="1"/>
          </p:cNvSpPr>
          <p:nvPr>
            <p:ph type="title"/>
          </p:nvPr>
        </p:nvSpPr>
        <p:spPr>
          <a:xfrm>
            <a:off x="3657600" y="579438"/>
            <a:ext cx="4953000" cy="2925762"/>
          </a:xfrm>
        </p:spPr>
        <p:txBody>
          <a:bodyPr/>
          <a:lstStyle/>
          <a:p>
            <a:pPr eaLnBrk="1" hangingPunct="1"/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             ia</a:t>
            </a:r>
            <a:b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            </a:t>
            </a:r>
            <a:r>
              <a:rPr lang="en-US" sz="4600" b="1" smtClean="0">
                <a:solidFill>
                  <a:srgbClr val="0000FF"/>
                </a:solidFill>
                <a:latin typeface="VNI-Avo" pitchFamily="2" charset="0"/>
              </a:rPr>
              <a:t>t</a:t>
            </a:r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ía</a:t>
            </a:r>
            <a:b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</a:br>
            <a:r>
              <a:rPr lang="en-US" sz="4600" b="1" smtClean="0">
                <a:solidFill>
                  <a:srgbClr val="FF0000"/>
                </a:solidFill>
                <a:latin typeface="VNI-Avo" pitchFamily="2" charset="0"/>
              </a:rPr>
              <a:t>        </a:t>
            </a:r>
            <a:r>
              <a:rPr lang="en-US" sz="4600" b="1" smtClean="0">
                <a:solidFill>
                  <a:srgbClr val="0000FF"/>
                </a:solidFill>
                <a:latin typeface="VNI-Avo" pitchFamily="2" charset="0"/>
              </a:rPr>
              <a:t>laù tía toâ</a:t>
            </a:r>
            <a:br>
              <a:rPr lang="en-US" sz="4600" b="1" smtClean="0">
                <a:solidFill>
                  <a:srgbClr val="0000FF"/>
                </a:solidFill>
                <a:latin typeface="VNI-Avo" pitchFamily="2" charset="0"/>
              </a:rPr>
            </a:br>
            <a:endParaRPr lang="en-US" sz="4600" b="1" smtClean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25611" name="Picture 14" descr="T060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8200" y="609600"/>
            <a:ext cx="27273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9" name="Text Box 15"/>
          <p:cNvSpPr txBox="1">
            <a:spLocks noChangeArrowheads="1"/>
          </p:cNvSpPr>
          <p:nvPr/>
        </p:nvSpPr>
        <p:spPr bwMode="auto">
          <a:xfrm>
            <a:off x="2362200" y="34893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`</a:t>
            </a:r>
          </a:p>
        </p:txBody>
      </p:sp>
      <p:sp>
        <p:nvSpPr>
          <p:cNvPr id="77840" name="Text Box 16"/>
          <p:cNvSpPr txBox="1">
            <a:spLocks noChangeArrowheads="1"/>
          </p:cNvSpPr>
          <p:nvPr/>
        </p:nvSpPr>
        <p:spPr bwMode="auto">
          <a:xfrm rot="-5400000">
            <a:off x="2868613" y="4605337"/>
            <a:ext cx="4508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0000FF"/>
                </a:solidFill>
              </a:rPr>
              <a:t>`</a:t>
            </a:r>
          </a:p>
        </p:txBody>
      </p:sp>
      <p:pic>
        <p:nvPicPr>
          <p:cNvPr id="77841" name="Picture 17" descr="Picture A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5953125"/>
            <a:ext cx="9048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 descr="Picture B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4600" y="5876925"/>
            <a:ext cx="9810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3" name="Picture 19" descr="PictureC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53000" y="5800725"/>
            <a:ext cx="1057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4" name="Picture 20" descr="Picture D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77200" y="57912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5" name="Picture 21" descr="Picture21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267700" y="5162550"/>
            <a:ext cx="87630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5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7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500"/>
                                        <p:tgtEl>
                                          <p:spTgt spid="77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500"/>
                                        <p:tgtEl>
                                          <p:spTgt spid="77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7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/>
      <p:bldP spid="77829" grpId="0"/>
      <p:bldP spid="77830" grpId="0"/>
      <p:bldP spid="77831" grpId="0"/>
      <p:bldP spid="77832" grpId="0"/>
      <p:bldP spid="77833" grpId="0"/>
      <p:bldP spid="77834" grpId="0"/>
      <p:bldP spid="77835" grpId="0"/>
      <p:bldP spid="77839" grpId="0"/>
      <p:bldP spid="778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ài : ia&amp;#x0D;&amp;#x0A;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Chöõ thöôøng - Chöõ hoa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 &amp;amp;#x09;Boá meï cho beù vaø chò Kha ñi nghæ heø ôû Sa Pa.&amp;#x0D;&amp;#x0A; &amp;amp;#x09;&amp;quot;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5 - &amp;quot;Baøi 29&amp;quot;&quot;/&gt;&lt;property id=&quot;20307&quot; value=&quot;259&quot;/&gt;&lt;/object&gt;&lt;object type=&quot;3&quot; unique_id=&quot;10010&quot;&gt;&lt;property id=&quot;20148&quot; value=&quot;5&quot;/&gt;&lt;property id=&quot;20300&quot; value=&quot;Slide 7 - &amp;quot;Em viết&amp;quot;&quot;/&gt;&lt;property id=&quot;20307&quot; value=&quot;261&quot;/&gt;&lt;/object&gt;&lt;object type=&quot;3&quot; unique_id=&quot;10011&quot;&gt;&lt;property id=&quot;20148&quot; value=&quot;5&quot;/&gt;&lt;property id=&quot;20300&quot; value=&quot;Slide 8 - &amp;quot;Nghỉ giữa giờ&amp;quot;&quot;/&gt;&lt;property id=&quot;20307&quot; value=&quot;279&quot;/&gt;&lt;/object&gt;&lt;object type=&quot;3&quot; unique_id=&quot;10012&quot;&gt;&lt;property id=&quot;20148&quot; value=&quot;5&quot;/&gt;&lt;property id=&quot;20300&quot; value=&quot;Slide 9 - &amp;quot;             ia&amp;#x0D;&amp;#x0A;            tía&amp;#x0D;&amp;#x0A;        laù tía toâ&amp;#x0D;&amp;#x0A;&amp;quot;&quot;/&gt;&lt;property id=&quot;20307&quot; value=&quot;262&quot;/&gt;&lt;/object&gt;&lt;object type=&quot;3&quot; unique_id=&quot;10013&quot;&gt;&lt;property id=&quot;20148&quot; value=&quot;5&quot;/&gt;&lt;property id=&quot;20300&quot; value=&quot;Slide 10&quot;/&gt;&lt;property id=&quot;20307&quot; value=&quot;268&quot;/&gt;&lt;/object&gt;&lt;object type=&quot;3&quot; unique_id=&quot;10014&quot;&gt;&lt;property id=&quot;20148&quot; value=&quot;5&quot;/&gt;&lt;property id=&quot;20300&quot; value=&quot;Slide 11&quot;/&gt;&lt;property id=&quot;20307&quot; value=&quot;269&quot;/&gt;&lt;/object&gt;&lt;object type=&quot;3&quot; unique_id=&quot;10015&quot;&gt;&lt;property id=&quot;20148&quot; value=&quot;5&quot;/&gt;&lt;property id=&quot;20300&quot; value=&quot;Slide 12&quot;/&gt;&lt;property id=&quot;20307&quot; value=&quot;270&quot;/&gt;&lt;/object&gt;&lt;object type=&quot;3&quot; unique_id=&quot;10016&quot;&gt;&lt;property id=&quot;20148&quot; value=&quot;5&quot;/&gt;&lt;property id=&quot;20300&quot; value=&quot;Slide 13&quot;/&gt;&lt;property id=&quot;20307&quot; value=&quot;271&quot;/&gt;&lt;/object&gt;&lt;object type=&quot;3&quot; unique_id=&quot;10017&quot;&gt;&lt;property id=&quot;20148&quot; value=&quot;5&quot;/&gt;&lt;property id=&quot;20300&quot; value=&quot;Slide 14 - &amp;quot;Trò chơi: Từ có vần ia?&amp;#x0D;&amp;#x0A;&amp;quot;&quot;/&gt;&lt;property id=&quot;20307&quot; value=&quot;266&quot;/&gt;&lt;/object&gt;&lt;object type=&quot;3&quot; unique_id=&quot;10019&quot;&gt;&lt;property id=&quot;20148&quot; value=&quot;5&quot;/&gt;&lt;property id=&quot;20300&quot; value=&quot;Slide 16 - &amp;quot;             ia&amp;#x0D;&amp;#x0A;            tía&amp;#x0D;&amp;#x0A;        laù tía toâ&amp;#x0D;&amp;#x0A;&amp;quot;&quot;/&gt;&lt;property id=&quot;20307&quot; value=&quot;276&quot;/&gt;&lt;/object&gt;&lt;object type=&quot;3&quot; unique_id=&quot;10020&quot;&gt;&lt;property id=&quot;20148&quot; value=&quot;5&quot;/&gt;&lt;property id=&quot;20300&quot; value=&quot;Slide 17 - &amp;quot;Bé Hà  nhổ cỏ,  chị Kha tỉa lá&amp;quot;&quot;/&gt;&lt;property id=&quot;20307&quot; value=&quot;273&quot;/&gt;&lt;/object&gt;&lt;object type=&quot;3&quot; unique_id=&quot;10021&quot;&gt;&lt;property id=&quot;20148&quot; value=&quot;5&quot;/&gt;&lt;property id=&quot;20300&quot; value=&quot;Slide 19 - &amp;quot;Em viết&amp;quot;&quot;/&gt;&lt;property id=&quot;20307&quot; value=&quot;277&quot;/&gt;&lt;/object&gt;&lt;object type=&quot;3&quot; unique_id=&quot;10022&quot;&gt;&lt;property id=&quot;20148&quot; value=&quot;5&quot;/&gt;&lt;property id=&quot;20300&quot; value=&quot;Slide 20 - &amp;quot;Luyện nói: Chia quà&amp;quot;&quot;/&gt;&lt;property id=&quot;20307&quot; value=&quot;275&quot;/&gt;&lt;/object&gt;&lt;object type=&quot;3&quot; unique_id=&quot;10023&quot;&gt;&lt;property id=&quot;20148&quot; value=&quot;5&quot;/&gt;&lt;property id=&quot;20300&quot; value=&quot;Slide 22 - &amp;quot;Trò chơi: Tìm tieáng töø coù vaàn ia&amp;quot;&quot;/&gt;&lt;property id=&quot;20307&quot; value=&quot;278&quot;/&gt;&lt;/object&gt;&lt;object type=&quot;3&quot; unique_id=&quot;10046&quot;&gt;&lt;property id=&quot;20148&quot; value=&quot;5&quot;/&gt;&lt;property id=&quot;20300&quot; value=&quot;Slide 15 - &amp;quot;Tiết  2&amp;#x0D;&amp;#x0A;&amp;quot;&quot;/&gt;&lt;property id=&quot;20307&quot; value=&quot;281&quot;/&gt;&lt;/object&gt;&lt;object type=&quot;3&quot; unique_id=&quot;10139&quot;&gt;&lt;property id=&quot;20148&quot; value=&quot;5&quot;/&gt;&lt;property id=&quot;20300&quot; value=&quot;Slide 18 - &amp;quot;Nghỉ giữa tiết&amp;quot;&quot;/&gt;&lt;property id=&quot;20307&quot; value=&quot;282&quot;/&gt;&lt;/object&gt;&lt;object type=&quot;3&quot; unique_id=&quot;10302&quot;&gt;&lt;property id=&quot;20148&quot; value=&quot;5&quot;/&gt;&lt;property id=&quot;20300&quot; value=&quot;Slide 21 - &amp;quot;Luyện đọc sgk/60-61&amp;quot;&quot;/&gt;&lt;property id=&quot;20307&quot; value=&quot;283&quot;/&gt;&lt;/object&gt;&lt;/object&gt;&lt;/object&gt;&lt;/database&gt;"/>
  <p:tag name="SECTOMILLISECCONVERTED" val="1"/>
  <p:tag name="VIOLETID" val="11257565"/>
  <p:tag name="VIOLETTITLE" val="học vần Bài 29: ia"/>
  <p:tag name="VIOLETLESSON" val="29"/>
  <p:tag name="VIOLETCATID" val="8048892"/>
  <p:tag name="VIOLETSUBJECT" val="Học vần 1"/>
  <p:tag name="VIOLETAUTHORID" val="364528"/>
  <p:tag name="VIOLETAUTHORNAME" val="Hà Duy Kim Uyên"/>
  <p:tag name="VIOLETAUTHORAVATAR" val="no_avatar.jpg"/>
  <p:tag name="VIOLETAUTHORADDRESS" val="trường trung tiểu học việt anh - bình dương"/>
  <p:tag name="VIOLETDATE" val="2012-10-17 19:40:49"/>
  <p:tag name="VIOLETHIT" val="273"/>
  <p:tag name="VIOLETLIKE" val="0"/>
  <p:tag name="ISPRING_RESOURCE_PATHS_HASH_PRESENTER" val="775413a4acef56ef408aa76a4c6ccf8deaa278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Avo" pitchFamily="2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701</TotalTime>
  <Words>227</Words>
  <Application>Microsoft Office PowerPoint</Application>
  <PresentationFormat>On-screen Show (4:3)</PresentationFormat>
  <Paragraphs>76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VNI-Avo</vt:lpstr>
      <vt:lpstr>Arial</vt:lpstr>
      <vt:lpstr>Tahoma</vt:lpstr>
      <vt:lpstr>Wingdings</vt:lpstr>
      <vt:lpstr>Comic Sans MS</vt:lpstr>
      <vt:lpstr>Garamond</vt:lpstr>
      <vt:lpstr>Georgia</vt:lpstr>
      <vt:lpstr>Wingdings 2</vt:lpstr>
      <vt:lpstr>VNI-Brush</vt:lpstr>
      <vt:lpstr>Times New Roman</vt:lpstr>
      <vt:lpstr>VNI-Helve</vt:lpstr>
      <vt:lpstr>VNI-Palatin</vt:lpstr>
      <vt:lpstr>VNI-Ariston</vt:lpstr>
      <vt:lpstr>VNI-Commerce</vt:lpstr>
      <vt:lpstr>VNI-Univer</vt:lpstr>
      <vt:lpstr>Blends</vt:lpstr>
      <vt:lpstr>Edge</vt:lpstr>
      <vt:lpstr>Civic</vt:lpstr>
      <vt:lpstr>Bài : ia </vt:lpstr>
      <vt:lpstr>Chöõ thöôøng - Chöõ hoa</vt:lpstr>
      <vt:lpstr>  Boá meï cho beù vaø chò Kha ñi nghæ heø ôû Sa Pa.   </vt:lpstr>
      <vt:lpstr>Slide 4</vt:lpstr>
      <vt:lpstr>Baøi 29</vt:lpstr>
      <vt:lpstr>Slide 6</vt:lpstr>
      <vt:lpstr>Em viết</vt:lpstr>
      <vt:lpstr>Nghỉ giữa giờ</vt:lpstr>
      <vt:lpstr>             ia             tía         laù tía toâ </vt:lpstr>
      <vt:lpstr>Slide 10</vt:lpstr>
      <vt:lpstr>Slide 11</vt:lpstr>
      <vt:lpstr>Slide 12</vt:lpstr>
      <vt:lpstr>Slide 13</vt:lpstr>
      <vt:lpstr>Trò chơi: Từ có vần ia? </vt:lpstr>
      <vt:lpstr>Tiết  2 </vt:lpstr>
      <vt:lpstr>             ia             tía         laù tía toâ </vt:lpstr>
      <vt:lpstr>Bé Hà  nhổ cỏ,  chị Kha tỉa lá</vt:lpstr>
      <vt:lpstr>Nghỉ giữa tiết</vt:lpstr>
      <vt:lpstr>Em viết</vt:lpstr>
      <vt:lpstr>Luyện nói: Chia quà</vt:lpstr>
      <vt:lpstr>Luyện đọc sgk/60-61</vt:lpstr>
      <vt:lpstr>Trò chơi: Tìm tieáng töø coù vaàn ia</vt:lpstr>
    </vt:vector>
  </TitlesOfParts>
  <Company>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</dc:creator>
  <cp:lastModifiedBy>HP</cp:lastModifiedBy>
  <cp:revision>45</cp:revision>
  <cp:lastPrinted>1601-01-01T00:00:00Z</cp:lastPrinted>
  <dcterms:created xsi:type="dcterms:W3CDTF">2006-10-12T15:53:41Z</dcterms:created>
  <dcterms:modified xsi:type="dcterms:W3CDTF">2017-10-21T14:31:12Z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